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65" r:id="rId4"/>
    <p:sldId id="266" r:id="rId5"/>
    <p:sldId id="257" r:id="rId6"/>
    <p:sldId id="258" r:id="rId7"/>
    <p:sldId id="263" r:id="rId8"/>
    <p:sldId id="264" r:id="rId9"/>
    <p:sldId id="260" r:id="rId10"/>
    <p:sldId id="271" r:id="rId11"/>
    <p:sldId id="272" r:id="rId12"/>
    <p:sldId id="273" r:id="rId13"/>
    <p:sldId id="262" r:id="rId14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102D0"/>
    <a:srgbClr val="D00254"/>
    <a:srgbClr val="5D5E0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无样式，网格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7" Type="http://schemas.openxmlformats.org/officeDocument/2006/relationships/tableStyles" Target="tableStyles.xml"/><Relationship Id="rId16" Type="http://schemas.openxmlformats.org/officeDocument/2006/relationships/viewProps" Target="viewProps.xml"/><Relationship Id="rId15" Type="http://schemas.openxmlformats.org/officeDocument/2006/relationships/presProps" Target="presProps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.xml"/><Relationship Id="rId1" Type="http://schemas.openxmlformats.org/officeDocument/2006/relationships/image" Target="../media/image8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8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7.jpeg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11.jpeg"/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2.jpeg"/><Relationship Id="rId1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16.jpeg"/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4" name="图片 3" descr="17204031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2070" y="0"/>
            <a:ext cx="12087860" cy="7162165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503363"/>
            <a:ext cx="9144000" cy="2387600"/>
          </a:xfrm>
        </p:spPr>
        <p:txBody>
          <a:bodyPr/>
          <a:p>
            <a:r>
              <a:rPr lang="en-US" altLang="zh-CN" sz="11500" b="1">
                <a:solidFill>
                  <a:srgbClr val="1102D0"/>
                </a:solidFill>
              </a:rPr>
              <a:t>U8 Writing</a:t>
            </a:r>
            <a:r>
              <a:rPr lang="en-US" altLang="zh-CN" sz="11500" b="1">
                <a:solidFill>
                  <a:srgbClr val="002060"/>
                </a:solidFill>
              </a:rPr>
              <a:t> </a:t>
            </a:r>
            <a:endParaRPr lang="en-US" altLang="zh-CN" sz="11500" b="1">
              <a:solidFill>
                <a:srgbClr val="002060"/>
              </a:solidFill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05940" y="4271963"/>
            <a:ext cx="9144000" cy="1655762"/>
          </a:xfrm>
        </p:spPr>
        <p:txBody>
          <a:bodyPr/>
          <a:p>
            <a:r>
              <a:rPr lang="en-US" altLang="zh-CN" sz="5400" b="1">
                <a:solidFill>
                  <a:srgbClr val="002060"/>
                </a:solidFill>
                <a:sym typeface="+mn-ea"/>
              </a:rPr>
              <a:t>               </a:t>
            </a:r>
            <a:r>
              <a:rPr lang="en-US" altLang="zh-CN" sz="5400" b="1">
                <a:solidFill>
                  <a:srgbClr val="FFFF00"/>
                </a:solidFill>
                <a:sym typeface="+mn-ea"/>
              </a:rPr>
              <a:t> </a:t>
            </a:r>
            <a:r>
              <a:rPr lang="en-US" altLang="zh-CN" sz="7200" b="1">
                <a:solidFill>
                  <a:srgbClr val="1102D0"/>
                </a:solidFill>
                <a:sym typeface="+mn-ea"/>
              </a:rPr>
              <a:t>A food recipe</a:t>
            </a:r>
            <a:endParaRPr lang="en-US" altLang="zh-CN" sz="7200" b="1">
              <a:solidFill>
                <a:srgbClr val="1102D0"/>
              </a:solidFill>
              <a:sym typeface="+mn-ea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4" name="图片 3" descr="ppt396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12122785" cy="6743700"/>
          </a:xfrm>
          <a:prstGeom prst="rect">
            <a:avLst/>
          </a:prstGeom>
        </p:spPr>
      </p:pic>
      <p:graphicFrame>
        <p:nvGraphicFramePr>
          <p:cNvPr id="0" name="内容占位符 -1"/>
          <p:cNvGraphicFramePr/>
          <p:nvPr>
            <p:ph idx="1"/>
            <p:custDataLst>
              <p:tags r:id="rId2"/>
            </p:custDataLst>
          </p:nvPr>
        </p:nvGraphicFramePr>
        <p:xfrm>
          <a:off x="2623820" y="2292350"/>
          <a:ext cx="7923530" cy="41148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78230"/>
                <a:gridCol w="785495"/>
                <a:gridCol w="1352550"/>
                <a:gridCol w="4707255"/>
              </a:tblGrid>
              <a:tr h="457200">
                <a:tc>
                  <a:txBody>
                    <a:bodyPr/>
                    <a:p>
                      <a:pPr>
                        <a:lnSpc>
                          <a:spcPct val="150000"/>
                        </a:lnSpc>
                        <a:buNone/>
                      </a:pPr>
                      <a:r>
                        <a:rPr lang="zh-CN" altLang="en-US" sz="2000" b="1">
                          <a:latin typeface="仿宋" panose="02010609060101010101" charset="-122"/>
                          <a:cs typeface="仿宋" panose="02010609060101010101" charset="-122"/>
                        </a:rPr>
                        <a:t>分  段</a:t>
                      </a:r>
                      <a:endParaRPr lang="zh-CN" altLang="en-US" sz="2000" b="1">
                        <a:latin typeface="仿宋" panose="02010609060101010101" charset="-122"/>
                        <a:ea typeface="仿宋" panose="02010609060101010101" charset="-122"/>
                        <a:cs typeface="仿宋" panose="02010609060101010101" charset="-122"/>
                      </a:endParaRPr>
                    </a:p>
                  </a:txBody>
                  <a:tcPr marL="0" marR="41275" marT="0" marB="1" vert="horz" anchor="t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p>
                      <a:pPr algn="ctr">
                        <a:lnSpc>
                          <a:spcPct val="150000"/>
                        </a:lnSpc>
                        <a:buNone/>
                      </a:pPr>
                      <a:r>
                        <a:rPr lang="zh-CN" altLang="en-US" sz="2000" b="1"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提纲要点</a:t>
                      </a:r>
                      <a:endParaRPr lang="zh-CN" altLang="en-US" sz="2000" b="1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41275" marT="0" marB="1" vert="horz" anchor="t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cPr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p>
                      <a:pPr algn="ctr">
                        <a:lnSpc>
                          <a:spcPct val="150000"/>
                        </a:lnSpc>
                        <a:buNone/>
                      </a:pPr>
                      <a:r>
                        <a:rPr lang="zh-CN" altLang="en-US" sz="2000" b="1"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参考句型</a:t>
                      </a:r>
                      <a:endParaRPr lang="zh-CN" altLang="en-US" sz="2000" b="1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41275" marT="0" marB="1" vert="horz" anchor="t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14400">
                <a:tc>
                  <a:txBody>
                    <a:bodyPr/>
                    <a:p>
                      <a:pPr algn="ctr" fontAlgn="ctr">
                        <a:lnSpc>
                          <a:spcPct val="150000"/>
                        </a:lnSpc>
                        <a:buNone/>
                      </a:pPr>
                      <a:r>
                        <a:rPr lang="zh-CN" altLang="en-US" sz="2000" b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第一部分</a:t>
                      </a:r>
                      <a:endParaRPr lang="zh-CN" altLang="en-US" sz="2000" b="1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41275" marT="0" marB="1" vert="horz" anchor="t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p>
                      <a:pPr>
                        <a:lnSpc>
                          <a:spcPct val="150000"/>
                        </a:lnSpc>
                        <a:buNone/>
                      </a:pPr>
                      <a:r>
                        <a:rPr lang="zh-CN" altLang="en-US" sz="2000" b="1">
                          <a:latin typeface="仿宋" panose="02010609060101010101" charset="-122"/>
                          <a:cs typeface="仿宋" panose="02010609060101010101" charset="-122"/>
                        </a:rPr>
                        <a:t>开篇点题，介绍要分享的美食。</a:t>
                      </a:r>
                      <a:endParaRPr lang="zh-CN" altLang="en-US" sz="2000" b="1">
                        <a:latin typeface="仿宋" panose="02010609060101010101" charset="-122"/>
                        <a:ea typeface="仿宋" panose="02010609060101010101" charset="-122"/>
                        <a:cs typeface="仿宋" panose="02010609060101010101" charset="-122"/>
                      </a:endParaRPr>
                    </a:p>
                  </a:txBody>
                  <a:tcPr marL="0" marR="41275" marT="0" marB="1" vert="horz" anchor="t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cPr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p>
                      <a:pPr>
                        <a:lnSpc>
                          <a:spcPct val="150000"/>
                        </a:lnSpc>
                        <a:buNone/>
                      </a:pPr>
                      <a:r>
                        <a:rPr lang="en-US" altLang="zh-CN" sz="2000" b="1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Today I want to introduce a dish called...    It’s very good.Now let me show it to you all.</a:t>
                      </a:r>
                      <a:endParaRPr lang="en-US" altLang="zh-CN" sz="2000" b="1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41275" marT="0" marB="1" vert="horz" anchor="t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7200">
                <a:tc rowSpan="4">
                  <a:txBody>
                    <a:bodyPr/>
                    <a:p>
                      <a:pPr algn="ctr" fontAlgn="ctr">
                        <a:lnSpc>
                          <a:spcPct val="150000"/>
                        </a:lnSpc>
                        <a:buNone/>
                      </a:pPr>
                      <a:r>
                        <a:rPr lang="zh-CN" altLang="en-US" sz="2000" b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第二部分</a:t>
                      </a:r>
                      <a:endParaRPr lang="zh-CN" altLang="en-US" sz="2000" b="1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41275" marT="0" marB="1" vert="horz" anchor="t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4">
                  <a:txBody>
                    <a:bodyPr/>
                    <a:p>
                      <a:pPr>
                        <a:lnSpc>
                          <a:spcPct val="150000"/>
                        </a:lnSpc>
                        <a:buNone/>
                      </a:pPr>
                      <a:r>
                        <a:rPr lang="zh-CN" altLang="en-US" sz="2000" b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具体介绍美食制作过程</a:t>
                      </a:r>
                      <a:endParaRPr lang="zh-CN" altLang="en-US" sz="2000" b="1"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41275" marT="0" marB="1" vert="horz" anchor="t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>
                        <a:lnSpc>
                          <a:spcPct val="150000"/>
                        </a:lnSpc>
                        <a:buNone/>
                      </a:pPr>
                      <a:r>
                        <a:rPr lang="en-US" altLang="zh-CN" sz="2000" b="1"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1.</a:t>
                      </a:r>
                      <a:r>
                        <a:rPr lang="en-US" altLang="zh-CN" sz="2000" b="1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First</a:t>
                      </a:r>
                      <a:endParaRPr lang="en-US" altLang="zh-CN" sz="2000" b="1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41275" marT="0" marB="1" vert="horz" anchor="t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>
                        <a:lnSpc>
                          <a:spcPct val="150000"/>
                        </a:lnSpc>
                        <a:buNone/>
                      </a:pPr>
                      <a:r>
                        <a:rPr lang="en-US" altLang="zh-CN" sz="2000" b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en-US" altLang="zh-CN" sz="2000" b="1"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41275" marT="0" marB="1" vert="horz" anchor="t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7200">
                <a:tc vMerge="1">
                  <a:tcPr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</a:tcPr>
                </a:tc>
                <a:tc vMerge="1">
                  <a:tcPr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p>
                      <a:pPr>
                        <a:lnSpc>
                          <a:spcPct val="150000"/>
                        </a:lnSpc>
                        <a:buNone/>
                      </a:pPr>
                      <a:r>
                        <a:rPr lang="en-US" altLang="zh-CN" sz="2000" b="1"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2.</a:t>
                      </a:r>
                      <a:r>
                        <a:rPr lang="en-US" altLang="zh-CN" sz="2000" b="1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Next</a:t>
                      </a:r>
                      <a:endParaRPr lang="en-US" altLang="zh-CN" sz="2000" b="1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41275" marT="0" marB="1" vert="horz" anchor="t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>
                        <a:lnSpc>
                          <a:spcPct val="150000"/>
                        </a:lnSpc>
                        <a:buNone/>
                      </a:pPr>
                      <a:r>
                        <a:rPr lang="en-US" altLang="zh-CN" sz="2000" b="1"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 </a:t>
                      </a:r>
                      <a:endParaRPr lang="en-US" altLang="zh-CN" sz="2000" b="1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41275" marT="0" marB="1" vert="horz" anchor="t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7200">
                <a:tc vMerge="1">
                  <a:tcPr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</a:tcPr>
                </a:tc>
                <a:tc vMerge="1">
                  <a:tcPr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p>
                      <a:pPr>
                        <a:lnSpc>
                          <a:spcPct val="150000"/>
                        </a:lnSpc>
                        <a:buNone/>
                      </a:pPr>
                      <a:r>
                        <a:rPr lang="en-US" altLang="zh-CN" sz="2000" b="1"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3.</a:t>
                      </a:r>
                      <a:r>
                        <a:rPr lang="en-US" altLang="zh-CN" sz="2000" b="1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Then</a:t>
                      </a:r>
                      <a:endParaRPr lang="en-US" altLang="zh-CN" sz="2000" b="1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41275" marT="0" marB="1" vert="horz" anchor="t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>
                        <a:lnSpc>
                          <a:spcPct val="150000"/>
                        </a:lnSpc>
                        <a:buNone/>
                      </a:pPr>
                      <a:r>
                        <a:rPr lang="en-US" altLang="zh-CN" sz="2000" b="1"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 </a:t>
                      </a:r>
                      <a:endParaRPr lang="en-US" altLang="zh-CN" sz="2000" b="1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41275" marT="0" marB="1" vert="horz" anchor="t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7200">
                <a:tc vMerge="1">
                  <a:tcPr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 vMerge="1">
                  <a:tcPr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p>
                      <a:pPr>
                        <a:lnSpc>
                          <a:spcPct val="150000"/>
                        </a:lnSpc>
                        <a:buNone/>
                      </a:pPr>
                      <a:r>
                        <a:rPr lang="en-US" altLang="zh-CN" sz="2000" b="1"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4.</a:t>
                      </a:r>
                      <a:r>
                        <a:rPr lang="en-US" altLang="zh-CN" sz="2000" b="1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Finally</a:t>
                      </a:r>
                      <a:endParaRPr lang="en-US" altLang="zh-CN" sz="2000" b="1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41275" marT="0" marB="1" vert="horz" anchor="t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>
                        <a:lnSpc>
                          <a:spcPct val="150000"/>
                        </a:lnSpc>
                        <a:buNone/>
                      </a:pPr>
                      <a:r>
                        <a:rPr lang="en-US" altLang="zh-CN" sz="2000" b="1"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 </a:t>
                      </a:r>
                      <a:endParaRPr lang="en-US" altLang="zh-CN" sz="2000" b="1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41275" marT="0" marB="1" vert="horz" anchor="t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7200">
                <a:tc>
                  <a:txBody>
                    <a:bodyPr/>
                    <a:p>
                      <a:pPr algn="ctr" fontAlgn="ctr">
                        <a:lnSpc>
                          <a:spcPct val="150000"/>
                        </a:lnSpc>
                        <a:buNone/>
                      </a:pPr>
                      <a:r>
                        <a:rPr lang="zh-CN" altLang="en-US" sz="2000" b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第三部分</a:t>
                      </a:r>
                      <a:endParaRPr lang="zh-CN" altLang="en-US" sz="2000" b="1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41275" marT="0" marB="1" vert="horz" anchor="t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p>
                      <a:pPr>
                        <a:lnSpc>
                          <a:spcPct val="150000"/>
                        </a:lnSpc>
                        <a:buNone/>
                      </a:pPr>
                      <a:r>
                        <a:rPr lang="zh-CN" altLang="en-US" sz="2000" b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总结全文</a:t>
                      </a:r>
                      <a:endParaRPr lang="zh-CN" altLang="en-US" sz="2000" b="1"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41275" marT="0" marB="1" vert="horz" anchor="t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cPr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p>
                      <a:pPr>
                        <a:lnSpc>
                          <a:spcPct val="150000"/>
                        </a:lnSpc>
                        <a:buNone/>
                      </a:pPr>
                      <a:r>
                        <a:rPr lang="en-US" altLang="zh-CN" sz="2000" b="1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You can enjoy it soon.</a:t>
                      </a:r>
                      <a:endParaRPr lang="en-US" altLang="zh-CN" sz="2000" b="1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41275" marT="0" marB="1" vert="horz" anchor="t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4577" name="文本框 1"/>
          <p:cNvSpPr txBox="1"/>
          <p:nvPr/>
        </p:nvSpPr>
        <p:spPr>
          <a:xfrm>
            <a:off x="2306638" y="1273175"/>
            <a:ext cx="7578725" cy="36830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r>
              <a:rPr lang="zh-CN" altLang="en-US" b="1">
                <a:latin typeface="Arial" panose="020B0604020202020204" pitchFamily="34" charset="0"/>
                <a:ea typeface="宋体" panose="02010600030101010101" pitchFamily="2" charset="-122"/>
              </a:rPr>
              <a:t>第一步：审题： 人称________________     时态________________</a:t>
            </a:r>
            <a:endParaRPr lang="zh-CN" altLang="en-US" b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4611" name="文本框 2"/>
          <p:cNvSpPr txBox="1"/>
          <p:nvPr/>
        </p:nvSpPr>
        <p:spPr>
          <a:xfrm>
            <a:off x="2359025" y="1641475"/>
            <a:ext cx="7578725" cy="36830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r>
              <a:rPr lang="zh-CN" altLang="en-US" b="1">
                <a:latin typeface="Arial" panose="020B0604020202020204" pitchFamily="34" charset="0"/>
                <a:ea typeface="宋体" panose="02010600030101010101" pitchFamily="2" charset="-122"/>
              </a:rPr>
              <a:t>第二步：列提纲</a:t>
            </a:r>
            <a:endParaRPr lang="zh-CN" altLang="en-US" b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4" name="图片 3" descr="ppt396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12122785" cy="6743700"/>
          </a:xfrm>
          <a:prstGeom prst="rect">
            <a:avLst/>
          </a:prstGeom>
        </p:spPr>
      </p:pic>
      <p:sp>
        <p:nvSpPr>
          <p:cNvPr id="2" name="内容占位符 1"/>
          <p:cNvSpPr/>
          <p:nvPr>
            <p:ph idx="1"/>
          </p:nvPr>
        </p:nvSpPr>
        <p:spPr>
          <a:xfrm>
            <a:off x="2075815" y="555625"/>
            <a:ext cx="10046970" cy="6188075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Autofit/>
          </a:bodyPr>
          <a:p>
            <a:pPr algn="ctr"/>
            <a:r>
              <a:rPr lang="en-US" altLang="zh-CN" sz="3200" b="1" dirty="0">
                <a:solidFill>
                  <a:srgbClr val="00B0F0"/>
                </a:solidFill>
                <a:latin typeface="Arial" panose="020B0604020202020204" pitchFamily="34" charset="0"/>
                <a:ea typeface="宋体" panose="02010600030101010101" pitchFamily="2" charset="-122"/>
                <a:sym typeface="+mn-ea"/>
              </a:rPr>
              <a:t>How to Make a Fruit Salad</a:t>
            </a:r>
            <a:endParaRPr lang="en-US" altLang="zh-CN" sz="3200" b="1" dirty="0">
              <a:solidFill>
                <a:srgbClr val="00B0F0"/>
              </a:solidFill>
              <a:latin typeface="Arial" panose="020B0604020202020204" pitchFamily="34" charset="0"/>
              <a:ea typeface="宋体" panose="02010600030101010101" pitchFamily="2" charset="-122"/>
              <a:sym typeface="+mn-ea"/>
            </a:endParaRPr>
          </a:p>
          <a:p>
            <a:pPr marL="0" indent="0" algn="l">
              <a:buNone/>
            </a:pPr>
            <a:r>
              <a:rPr lang="en-US" altLang="zh-CN" sz="3200" b="1" dirty="0">
                <a:solidFill>
                  <a:schemeClr val="tx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Today I want to introduce a dish called fruit salad.  It’s very good.Now let me show it to you all.</a:t>
            </a:r>
            <a:endParaRPr lang="en-US" altLang="zh-CN" sz="3200" b="1" dirty="0">
              <a:solidFill>
                <a:schemeClr val="tx2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0" indent="0" algn="l">
              <a:lnSpc>
                <a:spcPct val="100000"/>
              </a:lnSpc>
              <a:buNone/>
            </a:pPr>
            <a:r>
              <a:rPr lang="en-US" altLang="zh-CN" sz="32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,We need an apple, a pear, 20 grapes, an  orange and two bananas. </a:t>
            </a:r>
            <a:r>
              <a:rPr lang="en-US" altLang="zh-CN" sz="3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 First</a:t>
            </a:r>
            <a:r>
              <a:rPr lang="en-US" altLang="zh-CN" sz="32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, wash the apple, pear and grapes, </a:t>
            </a:r>
            <a:r>
              <a:rPr lang="en-US" altLang="zh-CN" sz="3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Next</a:t>
            </a:r>
            <a:r>
              <a:rPr lang="en-US" altLang="zh-CN" sz="32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, peel the orange and bananas. Cut the fruit except grapes into small  pieces and put them on a plate. </a:t>
            </a:r>
            <a:r>
              <a:rPr lang="en-US" altLang="zh-CN" sz="3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Then</a:t>
            </a:r>
            <a:r>
              <a:rPr lang="en-US" altLang="zh-CN" sz="32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, add some  salad cream, a little sugar and salt. Mix and stir them. </a:t>
            </a:r>
            <a:r>
              <a:rPr lang="en-US" altLang="zh-CN" sz="3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Finally</a:t>
            </a:r>
            <a:r>
              <a:rPr lang="en-US" altLang="zh-CN" sz="32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, put the grapes around the plate to make the salad look nicer.</a:t>
            </a:r>
            <a:endParaRPr lang="en-US" altLang="zh-CN" sz="3200" b="1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  <a:sym typeface="+mn-ea"/>
            </a:endParaRPr>
          </a:p>
          <a:p>
            <a:pPr marL="0" indent="0" algn="l">
              <a:lnSpc>
                <a:spcPct val="100000"/>
              </a:lnSpc>
              <a:buNone/>
            </a:pPr>
            <a:r>
              <a:rPr lang="en-US" altLang="zh-CN" sz="3200" b="1" dirty="0">
                <a:solidFill>
                  <a:schemeClr val="tx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 Now the fruit salad is ready. You can enjoy it soon.</a:t>
            </a:r>
            <a:endParaRPr lang="zh-CN" altLang="en-US" sz="3200" b="1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zh-CN" altLang="en-US" sz="3200" b="1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4" name="图片 3" descr="t01b9b50915f3dcf67b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81280" y="6350"/>
            <a:ext cx="11242040" cy="684530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605280" y="2280285"/>
            <a:ext cx="5486400" cy="1325880"/>
          </a:xfrm>
        </p:spPr>
        <p:txBody>
          <a:bodyPr>
            <a:normAutofit fontScale="90000"/>
          </a:bodyPr>
          <a:p>
            <a:r>
              <a:rPr lang="en-US" altLang="zh-CN" sz="5400" b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Thanks for listening.</a:t>
            </a:r>
            <a:endParaRPr lang="en-US" altLang="zh-CN" sz="5400" b="1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7409" name="椭圆 75777"/>
          <p:cNvSpPr/>
          <p:nvPr/>
        </p:nvSpPr>
        <p:spPr>
          <a:xfrm>
            <a:off x="1981200" y="382588"/>
            <a:ext cx="533400" cy="504825"/>
          </a:xfrm>
          <a:prstGeom prst="ellipse">
            <a:avLst/>
          </a:prstGeom>
          <a:solidFill>
            <a:srgbClr val="FFCC00"/>
          </a:solidFill>
          <a:ln w="9525" cap="flat" cmpd="sng">
            <a:solidFill>
              <a:srgbClr val="FFCC00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p>
            <a:pPr algn="ctr"/>
            <a:r>
              <a:rPr lang="en-US" altLang="zh-CN" sz="3300" b="1">
                <a:solidFill>
                  <a:srgbClr val="8700E2"/>
                </a:solidFill>
                <a:latin typeface="Arial Black" panose="020B0A04020102020204" pitchFamily="34" charset="0"/>
                <a:ea typeface="黑体" panose="02010609060101010101" pitchFamily="2" charset="-122"/>
              </a:rPr>
              <a:t>3b</a:t>
            </a:r>
            <a:endParaRPr lang="en-US" altLang="zh-CN" sz="3300" b="1">
              <a:solidFill>
                <a:srgbClr val="8700E2"/>
              </a:solidFill>
              <a:latin typeface="Arial Black" panose="020B0A04020102020204" pitchFamily="34" charset="0"/>
              <a:ea typeface="黑体" panose="02010609060101010101" pitchFamily="2" charset="-122"/>
            </a:endParaRPr>
          </a:p>
        </p:txBody>
      </p:sp>
      <p:sp>
        <p:nvSpPr>
          <p:cNvPr id="17410" name="文本框 75778"/>
          <p:cNvSpPr txBox="1"/>
          <p:nvPr/>
        </p:nvSpPr>
        <p:spPr>
          <a:xfrm>
            <a:off x="2743200" y="304800"/>
            <a:ext cx="7543800" cy="64516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en-US" altLang="zh-CN" sz="3600" b="1">
                <a:latin typeface="Times New Roman" panose="02020603050405020304" pitchFamily="18" charset="0"/>
                <a:ea typeface="宋体" panose="02010600030101010101" pitchFamily="2" charset="-122"/>
              </a:rPr>
              <a:t>Think of a favorite food in one place. </a:t>
            </a:r>
            <a:endParaRPr lang="en-US" altLang="zh-CN" sz="3600" b="1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75781" name="矩形 75780"/>
          <p:cNvSpPr/>
          <p:nvPr/>
        </p:nvSpPr>
        <p:spPr>
          <a:xfrm>
            <a:off x="2159635" y="3729038"/>
            <a:ext cx="2926080" cy="1076325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p>
            <a:pPr algn="ctr"/>
            <a:r>
              <a:rPr lang="en-US" altLang="zh-CN" sz="3200" b="1">
                <a:latin typeface="Arial Narrow" panose="020B0606020202030204" pitchFamily="34" charset="0"/>
                <a:ea typeface="宋体" panose="02010600030101010101" pitchFamily="2" charset="-122"/>
              </a:rPr>
              <a:t>Big plate chicken </a:t>
            </a:r>
            <a:endParaRPr lang="en-US" altLang="zh-CN" sz="3200" b="1" dirty="0">
              <a:solidFill>
                <a:srgbClr val="3333FF"/>
              </a:solidFill>
              <a:latin typeface="Arial Narrow" panose="020B0606020202030204" pitchFamily="34" charset="0"/>
              <a:ea typeface="宋体" panose="02010600030101010101" pitchFamily="2" charset="-122"/>
            </a:endParaRPr>
          </a:p>
          <a:p>
            <a:pPr algn="ctr"/>
            <a:r>
              <a:rPr lang="zh-CN" altLang="en-US" sz="3200" b="1" dirty="0">
                <a:solidFill>
                  <a:srgbClr val="3333FF"/>
                </a:solidFill>
                <a:latin typeface="Arial Narrow" panose="020B0606020202030204" pitchFamily="34" charset="0"/>
                <a:ea typeface="宋体" panose="02010600030101010101" pitchFamily="2" charset="-122"/>
              </a:rPr>
              <a:t>新疆大盘鸡 </a:t>
            </a:r>
            <a:endParaRPr lang="zh-CN" altLang="en-US" sz="3200" b="1" dirty="0">
              <a:solidFill>
                <a:srgbClr val="3333FF"/>
              </a:solidFill>
              <a:latin typeface="Arial Narrow" panose="020B0606020202030204" pitchFamily="34" charset="0"/>
              <a:ea typeface="宋体" panose="02010600030101010101" pitchFamily="2" charset="-122"/>
            </a:endParaRPr>
          </a:p>
        </p:txBody>
      </p:sp>
      <p:pic>
        <p:nvPicPr>
          <p:cNvPr id="75782" name="图片 75781" descr="U9322P1474DT20130311134339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655445" y="1600200"/>
            <a:ext cx="3754755" cy="213550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75784" name="内容占位符 5" descr="9812742011145438_7.gif"/>
          <p:cNvPicPr>
            <a:picLocks noChangeAspect="1"/>
          </p:cNvPicPr>
          <p:nvPr/>
        </p:nvPicPr>
        <p:blipFill>
          <a:blip r:embed="rId2"/>
          <a:srcRect l="8897" t="16626" r="14365" b="6892"/>
          <a:stretch>
            <a:fillRect/>
          </a:stretch>
        </p:blipFill>
        <p:spPr>
          <a:xfrm>
            <a:off x="5943600" y="1600200"/>
            <a:ext cx="3918585" cy="2032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75785" name="矩形 75784"/>
          <p:cNvSpPr/>
          <p:nvPr/>
        </p:nvSpPr>
        <p:spPr>
          <a:xfrm>
            <a:off x="5714524" y="3576638"/>
            <a:ext cx="3221990" cy="1076325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p>
            <a:pPr algn="ctr"/>
            <a:r>
              <a:rPr lang="en-US" altLang="zh-CN" sz="3200" b="1">
                <a:latin typeface="Arial Narrow" panose="020B0606020202030204" pitchFamily="34" charset="0"/>
                <a:ea typeface="宋体" panose="02010600030101010101" pitchFamily="2" charset="-122"/>
              </a:rPr>
              <a:t>Beijing Roast Duck</a:t>
            </a:r>
            <a:endParaRPr lang="en-US" altLang="zh-CN" sz="3200" b="1">
              <a:latin typeface="Arial Narrow" panose="020B0606020202030204" pitchFamily="34" charset="0"/>
              <a:ea typeface="宋体" panose="02010600030101010101" pitchFamily="2" charset="-122"/>
            </a:endParaRPr>
          </a:p>
          <a:p>
            <a:pPr algn="ctr"/>
            <a:r>
              <a:rPr lang="zh-CN" altLang="en-US" sz="3200" b="1" dirty="0">
                <a:solidFill>
                  <a:srgbClr val="3333FF"/>
                </a:solidFill>
                <a:latin typeface="Arial Narrow" panose="020B0606020202030204" pitchFamily="34" charset="0"/>
                <a:ea typeface="宋体" panose="02010600030101010101" pitchFamily="2" charset="-122"/>
              </a:rPr>
              <a:t>北京烤鸭</a:t>
            </a:r>
            <a:r>
              <a:rPr lang="zh-CN" altLang="en-US" sz="3200" b="1" dirty="0">
                <a:latin typeface="Arial Narrow" panose="020B0606020202030204" pitchFamily="34" charset="0"/>
                <a:ea typeface="宋体" panose="02010600030101010101" pitchFamily="2" charset="-122"/>
              </a:rPr>
              <a:t> </a:t>
            </a:r>
            <a:endParaRPr lang="zh-CN" altLang="en-US" sz="3200" b="1" dirty="0">
              <a:latin typeface="Arial Narrow" panose="020B0606020202030204" pitchFamily="34" charset="0"/>
              <a:ea typeface="宋体" panose="02010600030101010101" pitchFamily="2" charset="-122"/>
            </a:endParaRPr>
          </a:p>
        </p:txBody>
      </p:sp>
      <p:pic>
        <p:nvPicPr>
          <p:cNvPr id="75786" name="图片 75785" descr="36646"/>
          <p:cNvPicPr>
            <a:picLocks noChangeAspect="1"/>
          </p:cNvPicPr>
          <p:nvPr/>
        </p:nvPicPr>
        <p:blipFill>
          <a:blip r:embed="rId3"/>
          <a:srcRect r="-1417" b="7926"/>
          <a:stretch>
            <a:fillRect/>
          </a:stretch>
        </p:blipFill>
        <p:spPr>
          <a:xfrm>
            <a:off x="7543800" y="4638675"/>
            <a:ext cx="3681730" cy="204343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75787" name="矩形 75786"/>
          <p:cNvSpPr/>
          <p:nvPr/>
        </p:nvSpPr>
        <p:spPr>
          <a:xfrm>
            <a:off x="2007235" y="5146676"/>
            <a:ext cx="5408930" cy="1076325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p>
            <a:pPr algn="ctr"/>
            <a:r>
              <a:rPr lang="en-US" altLang="zh-CN" sz="3200" b="1">
                <a:latin typeface="Arial Narrow" panose="020B0606020202030204" pitchFamily="34" charset="0"/>
                <a:ea typeface="宋体" panose="02010600030101010101" pitchFamily="2" charset="-122"/>
              </a:rPr>
              <a:t>Pita Bread Soaked in Lamb Soup</a:t>
            </a:r>
            <a:endParaRPr lang="en-US" altLang="zh-CN" sz="3200" b="1">
              <a:latin typeface="Arial Narrow" panose="020B0606020202030204" pitchFamily="34" charset="0"/>
              <a:ea typeface="宋体" panose="02010600030101010101" pitchFamily="2" charset="-122"/>
            </a:endParaRPr>
          </a:p>
          <a:p>
            <a:pPr algn="ctr"/>
            <a:r>
              <a:rPr lang="zh-CN" altLang="en-US" sz="3200" b="1" dirty="0">
                <a:solidFill>
                  <a:srgbClr val="3333FF"/>
                </a:solidFill>
                <a:latin typeface="Arial Narrow" panose="020B0606020202030204" pitchFamily="34" charset="0"/>
                <a:ea typeface="宋体" panose="02010600030101010101" pitchFamily="2" charset="-122"/>
              </a:rPr>
              <a:t>羊肉泡馍</a:t>
            </a:r>
            <a:r>
              <a:rPr lang="zh-CN" altLang="en-US" sz="3200" b="1" dirty="0">
                <a:latin typeface="Arial Narrow" panose="020B0606020202030204" pitchFamily="34" charset="0"/>
                <a:ea typeface="宋体" panose="02010600030101010101" pitchFamily="2" charset="-122"/>
              </a:rPr>
              <a:t> </a:t>
            </a:r>
            <a:endParaRPr lang="zh-CN" altLang="en-US" sz="3200" b="1" dirty="0">
              <a:latin typeface="Arial Narrow" panose="020B060602020203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757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757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757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757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757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757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781" grpId="0"/>
      <p:bldP spid="75785" grpId="0"/>
      <p:bldP spid="7578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8433" name="内容占位符 3" descr="396008.jpg"/>
          <p:cNvPicPr>
            <a:picLocks noGrp="1" noChangeAspect="1"/>
          </p:cNvPicPr>
          <p:nvPr>
            <p:ph idx="4294967295"/>
          </p:nvPr>
        </p:nvPicPr>
        <p:blipFill>
          <a:blip r:embed="rId1"/>
          <a:stretch>
            <a:fillRect/>
          </a:stretch>
        </p:blipFill>
        <p:spPr>
          <a:xfrm>
            <a:off x="948690" y="381000"/>
            <a:ext cx="3719195" cy="2362200"/>
          </a:xfrm>
        </p:spPr>
      </p:pic>
      <p:pic>
        <p:nvPicPr>
          <p:cNvPr id="18434" name="图片 4" descr="b0408230efa05283a8018e7c.bmp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53000" y="381000"/>
            <a:ext cx="3200400" cy="24003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4037" name="矩形 44036"/>
          <p:cNvSpPr/>
          <p:nvPr/>
        </p:nvSpPr>
        <p:spPr>
          <a:xfrm>
            <a:off x="8132763" y="1138238"/>
            <a:ext cx="2536825" cy="1076325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p>
            <a:pPr algn="ctr"/>
            <a:r>
              <a:rPr lang="en-US" altLang="zh-CN" sz="3200" b="1">
                <a:latin typeface="Arial Narrow" panose="020B0606020202030204" pitchFamily="34" charset="0"/>
                <a:ea typeface="宋体" panose="02010600030101010101" pitchFamily="2" charset="-122"/>
              </a:rPr>
              <a:t>Sliced noodles</a:t>
            </a:r>
            <a:endParaRPr lang="en-US" altLang="zh-CN" sz="3200" b="1">
              <a:latin typeface="Arial Narrow" panose="020B0606020202030204" pitchFamily="34" charset="0"/>
              <a:ea typeface="宋体" panose="02010600030101010101" pitchFamily="2" charset="-122"/>
            </a:endParaRPr>
          </a:p>
          <a:p>
            <a:pPr algn="ctr"/>
            <a:r>
              <a:rPr lang="zh-CN" altLang="en-US" sz="3200" b="1" dirty="0">
                <a:solidFill>
                  <a:srgbClr val="3333FF"/>
                </a:solidFill>
                <a:latin typeface="Arial Narrow" panose="020B0606020202030204" pitchFamily="34" charset="0"/>
                <a:ea typeface="宋体" panose="02010600030101010101" pitchFamily="2" charset="-122"/>
              </a:rPr>
              <a:t>山西刀削面</a:t>
            </a:r>
            <a:endParaRPr lang="zh-CN" altLang="en-US" sz="3200" b="1" dirty="0">
              <a:latin typeface="Arial Narrow" panose="020B0606020202030204" pitchFamily="34" charset="0"/>
              <a:ea typeface="宋体" panose="02010600030101010101" pitchFamily="2" charset="-122"/>
            </a:endParaRPr>
          </a:p>
        </p:txBody>
      </p:sp>
      <p:pic>
        <p:nvPicPr>
          <p:cNvPr id="44038" name="图片 44037" descr="W020131010389161151742"/>
          <p:cNvPicPr>
            <a:picLocks noChangeAspect="1"/>
          </p:cNvPicPr>
          <p:nvPr/>
        </p:nvPicPr>
        <p:blipFill>
          <a:blip r:embed="rId3"/>
          <a:srcRect r="3773" b="8667"/>
          <a:stretch>
            <a:fillRect/>
          </a:stretch>
        </p:blipFill>
        <p:spPr>
          <a:xfrm rot="-366497">
            <a:off x="1816735" y="3505835"/>
            <a:ext cx="3886200" cy="244919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4039" name="文本框 44038"/>
          <p:cNvSpPr txBox="1"/>
          <p:nvPr/>
        </p:nvSpPr>
        <p:spPr>
          <a:xfrm>
            <a:off x="6019800" y="4495800"/>
            <a:ext cx="4343400" cy="119888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en-US" altLang="zh-CN" sz="3600" b="1" err="1">
                <a:latin typeface="Times New Roman" panose="02020603050405020304" pitchFamily="18" charset="0"/>
                <a:ea typeface="宋体" panose="02010600030101010101" pitchFamily="2" charset="-122"/>
              </a:rPr>
              <a:t>Goubuli</a:t>
            </a:r>
            <a:r>
              <a:rPr lang="en-US" altLang="zh-CN" sz="3600" b="1">
                <a:latin typeface="Times New Roman" panose="02020603050405020304" pitchFamily="18" charset="0"/>
                <a:ea typeface="宋体" panose="02010600030101010101" pitchFamily="2" charset="-122"/>
              </a:rPr>
              <a:t> buns</a:t>
            </a:r>
            <a:endParaRPr lang="en-US" altLang="zh-CN" sz="3600" b="1"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r>
              <a:rPr lang="zh-CN" altLang="en-US" sz="3600" b="1" dirty="0">
                <a:latin typeface="Times New Roman" panose="02020603050405020304" pitchFamily="18" charset="0"/>
                <a:ea typeface="宋体" panose="02010600030101010101" pitchFamily="2" charset="-122"/>
              </a:rPr>
              <a:t>天津狗不理包子</a:t>
            </a:r>
            <a:endParaRPr lang="zh-CN" altLang="en-US" sz="3600" b="1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40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440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440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037" grpId="0"/>
      <p:bldP spid="4403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4" name="图片 3" descr="ppt396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8100" y="-1270"/>
            <a:ext cx="12028805" cy="6859905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1875155" y="204470"/>
            <a:ext cx="6225540" cy="101473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p>
            <a:r>
              <a:rPr lang="en-US" altLang="zh-CN" sz="60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Enjoy a story.</a:t>
            </a:r>
            <a:endParaRPr lang="en-US" altLang="zh-CN" sz="600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pic>
        <p:nvPicPr>
          <p:cNvPr id="6" name="图片 5" descr="kQhp-fyqnici886430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96565" y="1219200"/>
            <a:ext cx="8046720" cy="5286375"/>
          </a:xfrm>
          <a:prstGeom prst="rect">
            <a:avLst/>
          </a:prstGeom>
        </p:spPr>
      </p:pic>
      <p:pic>
        <p:nvPicPr>
          <p:cNvPr id="7" name="图片 6" descr="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96565" y="1219200"/>
            <a:ext cx="8046085" cy="5286375"/>
          </a:xfrm>
          <a:prstGeom prst="rect">
            <a:avLst/>
          </a:prstGeom>
        </p:spPr>
      </p:pic>
      <p:pic>
        <p:nvPicPr>
          <p:cNvPr id="8" name="图片 7" descr="8867329536150112529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71420" y="1219200"/>
            <a:ext cx="8571230" cy="52863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out)">
                                      <p:cBhvr>
                                        <p:cTn id="2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8" presetClass="exit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trips(downLeft)">
                                      <p:cBhvr>
                                        <p:cTn id="3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5" name="图片 4" descr="ppt396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2550" y="13970"/>
            <a:ext cx="11951335" cy="6782435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913255" y="365125"/>
            <a:ext cx="9531985" cy="1325880"/>
          </a:xfrm>
        </p:spPr>
        <p:txBody>
          <a:bodyPr>
            <a:noAutofit/>
          </a:bodyPr>
          <a:p>
            <a:r>
              <a:rPr lang="en-US" altLang="zh-CN" sz="4800" b="1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1102D0"/>
                </a:solidFill>
                <a:effectLst/>
              </a:rPr>
              <a:t>Do you know the ingredients to make Yunnan Rice noodles? </a:t>
            </a:r>
            <a:endParaRPr lang="en-US" altLang="zh-CN" sz="4800" b="1">
              <a:ln w="22225">
                <a:solidFill>
                  <a:schemeClr val="accent2"/>
                </a:solidFill>
                <a:prstDash val="solid"/>
              </a:ln>
              <a:solidFill>
                <a:srgbClr val="1102D0"/>
              </a:solidFill>
              <a:effectLst/>
            </a:endParaRPr>
          </a:p>
        </p:txBody>
      </p:sp>
      <p:pic>
        <p:nvPicPr>
          <p:cNvPr id="4" name="内容占位符 3" descr="t01815b211ddf9f25d1"/>
          <p:cNvPicPr>
            <a:picLocks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635885" y="1924050"/>
            <a:ext cx="8454390" cy="4368165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2777490" y="472440"/>
            <a:ext cx="8667750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480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1102D0"/>
                </a:solidFill>
                <a:effectLst/>
              </a:rPr>
              <a:t>Do you know how to make it?</a:t>
            </a:r>
            <a:endParaRPr lang="en-US" altLang="zh-CN" sz="4800">
              <a:ln w="22225">
                <a:solidFill>
                  <a:schemeClr val="accent2"/>
                </a:solidFill>
                <a:prstDash val="solid"/>
              </a:ln>
              <a:solidFill>
                <a:srgbClr val="1102D0"/>
              </a:soli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#ppt_h*1.125000"/>
                                          </p:val>
                                        </p:tav>
                                      </p:tavLst>
                                    </p:anim>
                                    <p:animEffect transition="out" filter="wipe(down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1265" name="椭圆 10243"/>
          <p:cNvSpPr/>
          <p:nvPr/>
        </p:nvSpPr>
        <p:spPr>
          <a:xfrm>
            <a:off x="1981200" y="1449388"/>
            <a:ext cx="533400" cy="504825"/>
          </a:xfrm>
          <a:prstGeom prst="ellipse">
            <a:avLst/>
          </a:prstGeom>
          <a:solidFill>
            <a:srgbClr val="FFCC00"/>
          </a:solidFill>
          <a:ln w="9525" cap="flat" cmpd="sng">
            <a:solidFill>
              <a:srgbClr val="FFCC00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p>
            <a:pPr algn="ctr"/>
            <a:r>
              <a:rPr lang="en-US" altLang="zh-CN" sz="3300" b="1">
                <a:solidFill>
                  <a:srgbClr val="8700E2"/>
                </a:solidFill>
                <a:latin typeface="Arial Black" panose="020B0A04020102020204" pitchFamily="34" charset="0"/>
                <a:ea typeface="黑体" panose="02010609060101010101" pitchFamily="2" charset="-122"/>
              </a:rPr>
              <a:t>3a</a:t>
            </a:r>
            <a:endParaRPr lang="en-US" altLang="zh-CN" sz="3300" b="1">
              <a:solidFill>
                <a:srgbClr val="8700E2"/>
              </a:solidFill>
              <a:latin typeface="Arial Black" panose="020B0A04020102020204" pitchFamily="34" charset="0"/>
              <a:ea typeface="黑体" panose="02010609060101010101" pitchFamily="2" charset="-122"/>
            </a:endParaRPr>
          </a:p>
        </p:txBody>
      </p:sp>
      <p:sp>
        <p:nvSpPr>
          <p:cNvPr id="11266" name="文本框 10244"/>
          <p:cNvSpPr txBox="1"/>
          <p:nvPr/>
        </p:nvSpPr>
        <p:spPr>
          <a:xfrm>
            <a:off x="2743200" y="1371600"/>
            <a:ext cx="7543800" cy="119888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en-US" altLang="zh-CN" sz="3600" b="1">
                <a:latin typeface="Times New Roman" panose="02020603050405020304" pitchFamily="18" charset="0"/>
                <a:ea typeface="宋体" panose="02010600030101010101" pitchFamily="2" charset="-122"/>
              </a:rPr>
              <a:t>Read the recipe below and fill in the blanks with the words in the box.</a:t>
            </a:r>
            <a:endParaRPr lang="en-US" altLang="zh-CN" sz="3600" b="1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1267" name="文本框 10246"/>
          <p:cNvSpPr txBox="1"/>
          <p:nvPr/>
        </p:nvSpPr>
        <p:spPr>
          <a:xfrm>
            <a:off x="2895600" y="3343275"/>
            <a:ext cx="6477000" cy="1198880"/>
          </a:xfrm>
          <a:prstGeom prst="rect">
            <a:avLst/>
          </a:prstGeom>
          <a:noFill/>
          <a:ln w="38100" cap="flat" cmpd="sng">
            <a:solidFill>
              <a:srgbClr val="FF00FF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en-US" altLang="zh-CN" sz="3600" b="1">
                <a:solidFill>
                  <a:srgbClr val="3333FF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cook     next    wash     finally  have     enjoy     first      cut</a:t>
            </a:r>
            <a:endParaRPr lang="en-US" altLang="zh-CN" sz="3600" b="1">
              <a:solidFill>
                <a:srgbClr val="3333FF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>
    <p:checker dir="vert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2289" name="图片 65539"/>
          <p:cNvPicPr>
            <a:picLocks noChangeAspect="1"/>
          </p:cNvPicPr>
          <p:nvPr/>
        </p:nvPicPr>
        <p:blipFill>
          <a:blip r:embed="rId1"/>
          <a:srcRect l="3334" t="2632" r="3223" b="2164"/>
          <a:stretch>
            <a:fillRect/>
          </a:stretch>
        </p:blipFill>
        <p:spPr>
          <a:xfrm>
            <a:off x="716280" y="0"/>
            <a:ext cx="10268585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65541" name="文本框 65540"/>
          <p:cNvSpPr txBox="1"/>
          <p:nvPr/>
        </p:nvSpPr>
        <p:spPr>
          <a:xfrm>
            <a:off x="4954270" y="1784350"/>
            <a:ext cx="1524000" cy="64516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en-US" altLang="zh-CN" sz="3600" b="1">
                <a:solidFill>
                  <a:srgbClr val="FF00FF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have</a:t>
            </a:r>
            <a:endParaRPr lang="en-US" altLang="zh-CN" sz="3600" b="1">
              <a:solidFill>
                <a:srgbClr val="FF00FF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65542" name="文本框 65541"/>
          <p:cNvSpPr txBox="1"/>
          <p:nvPr/>
        </p:nvSpPr>
        <p:spPr>
          <a:xfrm>
            <a:off x="8229600" y="2787650"/>
            <a:ext cx="1295400" cy="64516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en-US" altLang="zh-CN" sz="3600" b="1">
                <a:solidFill>
                  <a:srgbClr val="FF00FF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First</a:t>
            </a:r>
            <a:endParaRPr lang="en-US" altLang="zh-CN" sz="3600" b="1">
              <a:solidFill>
                <a:srgbClr val="FF00FF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65543" name="文本框 65542"/>
          <p:cNvSpPr txBox="1"/>
          <p:nvPr/>
        </p:nvSpPr>
        <p:spPr>
          <a:xfrm>
            <a:off x="1503045" y="3321050"/>
            <a:ext cx="1295400" cy="64516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en-US" altLang="zh-CN" sz="3600" b="1">
                <a:solidFill>
                  <a:srgbClr val="FF00FF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wash</a:t>
            </a:r>
            <a:endParaRPr lang="en-US" altLang="zh-CN" sz="3600" b="1">
              <a:solidFill>
                <a:srgbClr val="FF00FF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65544" name="文本框 65543"/>
          <p:cNvSpPr txBox="1"/>
          <p:nvPr/>
        </p:nvSpPr>
        <p:spPr>
          <a:xfrm>
            <a:off x="6324600" y="3397250"/>
            <a:ext cx="1447800" cy="64516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en-US" altLang="zh-CN" sz="3600" b="1">
                <a:solidFill>
                  <a:srgbClr val="FF00FF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Next</a:t>
            </a:r>
            <a:endParaRPr lang="en-US" altLang="zh-CN" sz="3600" b="1">
              <a:solidFill>
                <a:srgbClr val="FF00FF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65545" name="文本框 65544"/>
          <p:cNvSpPr txBox="1"/>
          <p:nvPr/>
        </p:nvSpPr>
        <p:spPr>
          <a:xfrm>
            <a:off x="8001000" y="3321050"/>
            <a:ext cx="1066800" cy="64516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en-US" altLang="zh-CN" sz="3600" b="1">
                <a:solidFill>
                  <a:srgbClr val="FF00FF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cut</a:t>
            </a:r>
            <a:endParaRPr lang="en-US" altLang="zh-CN" sz="3600" b="1">
              <a:solidFill>
                <a:srgbClr val="FF00FF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65546" name="文本框 65545"/>
          <p:cNvSpPr txBox="1"/>
          <p:nvPr/>
        </p:nvSpPr>
        <p:spPr>
          <a:xfrm>
            <a:off x="4677410" y="4340860"/>
            <a:ext cx="1295400" cy="64516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en-US" altLang="zh-CN" sz="3600" b="1">
                <a:solidFill>
                  <a:srgbClr val="FF00FF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cook</a:t>
            </a:r>
            <a:endParaRPr lang="en-US" altLang="zh-CN" sz="3600" b="1">
              <a:solidFill>
                <a:srgbClr val="FF00FF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65547" name="文本框 65546"/>
          <p:cNvSpPr txBox="1"/>
          <p:nvPr/>
        </p:nvSpPr>
        <p:spPr>
          <a:xfrm>
            <a:off x="8001000" y="4986020"/>
            <a:ext cx="1752600" cy="64516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en-US" altLang="zh-CN" sz="3600" b="1">
                <a:solidFill>
                  <a:srgbClr val="FF00FF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Finally</a:t>
            </a:r>
            <a:endParaRPr lang="en-US" altLang="zh-CN" sz="3600" b="1">
              <a:solidFill>
                <a:srgbClr val="FF00FF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65548" name="文本框 65547"/>
          <p:cNvSpPr txBox="1"/>
          <p:nvPr/>
        </p:nvSpPr>
        <p:spPr>
          <a:xfrm>
            <a:off x="4267200" y="5911850"/>
            <a:ext cx="1524000" cy="64516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en-US" altLang="zh-CN" sz="3600" b="1">
                <a:solidFill>
                  <a:srgbClr val="FF00FF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enjoy</a:t>
            </a:r>
            <a:endParaRPr lang="en-US" altLang="zh-CN" sz="3600" b="1">
              <a:solidFill>
                <a:srgbClr val="FF00FF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2" name="任意多边形 1"/>
          <p:cNvSpPr/>
          <p:nvPr/>
        </p:nvSpPr>
        <p:spPr>
          <a:xfrm>
            <a:off x="6303645" y="1409700"/>
            <a:ext cx="174625" cy="553720"/>
          </a:xfrm>
          <a:custGeom>
            <a:avLst/>
            <a:gdLst>
              <a:gd name="connisteX0" fmla="*/ 174625 w 174625"/>
              <a:gd name="connsiteY0" fmla="*/ 0 h 553720"/>
              <a:gd name="connisteX1" fmla="*/ 142875 w 174625"/>
              <a:gd name="connsiteY1" fmla="*/ 78740 h 553720"/>
              <a:gd name="connisteX2" fmla="*/ 127000 w 174625"/>
              <a:gd name="connsiteY2" fmla="*/ 158115 h 553720"/>
              <a:gd name="connisteX3" fmla="*/ 95250 w 174625"/>
              <a:gd name="connsiteY3" fmla="*/ 237490 h 553720"/>
              <a:gd name="connisteX4" fmla="*/ 79375 w 174625"/>
              <a:gd name="connsiteY4" fmla="*/ 316230 h 553720"/>
              <a:gd name="connisteX5" fmla="*/ 47625 w 174625"/>
              <a:gd name="connsiteY5" fmla="*/ 395605 h 553720"/>
              <a:gd name="connisteX6" fmla="*/ 15875 w 174625"/>
              <a:gd name="connsiteY6" fmla="*/ 474980 h 553720"/>
              <a:gd name="connisteX7" fmla="*/ 0 w 174625"/>
              <a:gd name="connsiteY7" fmla="*/ 553720 h 553720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  <a:cxn ang="0">
                <a:pos x="connisteX5" y="connsiteY5"/>
              </a:cxn>
              <a:cxn ang="0">
                <a:pos x="connisteX6" y="connsiteY6"/>
              </a:cxn>
              <a:cxn ang="0">
                <a:pos x="connisteX7" y="connsiteY7"/>
              </a:cxn>
            </a:cxnLst>
            <a:rect l="l" t="t" r="r" b="b"/>
            <a:pathLst>
              <a:path w="174625" h="553720">
                <a:moveTo>
                  <a:pt x="174625" y="0"/>
                </a:moveTo>
                <a:cubicBezTo>
                  <a:pt x="168275" y="13970"/>
                  <a:pt x="152400" y="46990"/>
                  <a:pt x="142875" y="78740"/>
                </a:cubicBezTo>
                <a:cubicBezTo>
                  <a:pt x="133350" y="110490"/>
                  <a:pt x="136525" y="126365"/>
                  <a:pt x="127000" y="158115"/>
                </a:cubicBezTo>
                <a:cubicBezTo>
                  <a:pt x="117475" y="189865"/>
                  <a:pt x="104775" y="205740"/>
                  <a:pt x="95250" y="237490"/>
                </a:cubicBezTo>
                <a:cubicBezTo>
                  <a:pt x="85725" y="269240"/>
                  <a:pt x="88900" y="284480"/>
                  <a:pt x="79375" y="316230"/>
                </a:cubicBezTo>
                <a:cubicBezTo>
                  <a:pt x="69850" y="347980"/>
                  <a:pt x="60325" y="363855"/>
                  <a:pt x="47625" y="395605"/>
                </a:cubicBezTo>
                <a:cubicBezTo>
                  <a:pt x="34925" y="427355"/>
                  <a:pt x="25400" y="443230"/>
                  <a:pt x="15875" y="474980"/>
                </a:cubicBezTo>
                <a:cubicBezTo>
                  <a:pt x="6350" y="506730"/>
                  <a:pt x="2540" y="539750"/>
                  <a:pt x="0" y="553720"/>
                </a:cubicBezTo>
              </a:path>
            </a:pathLst>
          </a:custGeom>
          <a:noFill/>
          <a:ln w="762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3" name="任意多边形 2"/>
          <p:cNvSpPr/>
          <p:nvPr/>
        </p:nvSpPr>
        <p:spPr>
          <a:xfrm>
            <a:off x="8001000" y="2879090"/>
            <a:ext cx="174625" cy="553720"/>
          </a:xfrm>
          <a:custGeom>
            <a:avLst/>
            <a:gdLst>
              <a:gd name="connisteX0" fmla="*/ 174625 w 174625"/>
              <a:gd name="connsiteY0" fmla="*/ 0 h 553720"/>
              <a:gd name="connisteX1" fmla="*/ 142875 w 174625"/>
              <a:gd name="connsiteY1" fmla="*/ 78740 h 553720"/>
              <a:gd name="connisteX2" fmla="*/ 127000 w 174625"/>
              <a:gd name="connsiteY2" fmla="*/ 158115 h 553720"/>
              <a:gd name="connisteX3" fmla="*/ 95250 w 174625"/>
              <a:gd name="connsiteY3" fmla="*/ 237490 h 553720"/>
              <a:gd name="connisteX4" fmla="*/ 79375 w 174625"/>
              <a:gd name="connsiteY4" fmla="*/ 316230 h 553720"/>
              <a:gd name="connisteX5" fmla="*/ 47625 w 174625"/>
              <a:gd name="connsiteY5" fmla="*/ 395605 h 553720"/>
              <a:gd name="connisteX6" fmla="*/ 15875 w 174625"/>
              <a:gd name="connsiteY6" fmla="*/ 474980 h 553720"/>
              <a:gd name="connisteX7" fmla="*/ 0 w 174625"/>
              <a:gd name="connsiteY7" fmla="*/ 553720 h 553720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  <a:cxn ang="0">
                <a:pos x="connisteX5" y="connsiteY5"/>
              </a:cxn>
              <a:cxn ang="0">
                <a:pos x="connisteX6" y="connsiteY6"/>
              </a:cxn>
              <a:cxn ang="0">
                <a:pos x="connisteX7" y="connsiteY7"/>
              </a:cxn>
            </a:cxnLst>
            <a:rect l="l" t="t" r="r" b="b"/>
            <a:pathLst>
              <a:path w="174625" h="553720">
                <a:moveTo>
                  <a:pt x="174625" y="0"/>
                </a:moveTo>
                <a:cubicBezTo>
                  <a:pt x="168275" y="13970"/>
                  <a:pt x="152400" y="46990"/>
                  <a:pt x="142875" y="78740"/>
                </a:cubicBezTo>
                <a:cubicBezTo>
                  <a:pt x="133350" y="110490"/>
                  <a:pt x="136525" y="126365"/>
                  <a:pt x="127000" y="158115"/>
                </a:cubicBezTo>
                <a:cubicBezTo>
                  <a:pt x="117475" y="189865"/>
                  <a:pt x="104775" y="205740"/>
                  <a:pt x="95250" y="237490"/>
                </a:cubicBezTo>
                <a:cubicBezTo>
                  <a:pt x="85725" y="269240"/>
                  <a:pt x="88900" y="284480"/>
                  <a:pt x="79375" y="316230"/>
                </a:cubicBezTo>
                <a:cubicBezTo>
                  <a:pt x="69850" y="347980"/>
                  <a:pt x="60325" y="363855"/>
                  <a:pt x="47625" y="395605"/>
                </a:cubicBezTo>
                <a:cubicBezTo>
                  <a:pt x="34925" y="427355"/>
                  <a:pt x="25400" y="443230"/>
                  <a:pt x="15875" y="474980"/>
                </a:cubicBezTo>
                <a:cubicBezTo>
                  <a:pt x="6350" y="506730"/>
                  <a:pt x="2540" y="539750"/>
                  <a:pt x="0" y="553720"/>
                </a:cubicBezTo>
              </a:path>
            </a:pathLst>
          </a:custGeom>
          <a:noFill/>
          <a:ln w="762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4" name="任意多边形 3"/>
          <p:cNvSpPr/>
          <p:nvPr/>
        </p:nvSpPr>
        <p:spPr>
          <a:xfrm>
            <a:off x="7772400" y="5631180"/>
            <a:ext cx="174625" cy="553720"/>
          </a:xfrm>
          <a:custGeom>
            <a:avLst/>
            <a:gdLst>
              <a:gd name="connisteX0" fmla="*/ 174625 w 174625"/>
              <a:gd name="connsiteY0" fmla="*/ 0 h 553720"/>
              <a:gd name="connisteX1" fmla="*/ 142875 w 174625"/>
              <a:gd name="connsiteY1" fmla="*/ 78740 h 553720"/>
              <a:gd name="connisteX2" fmla="*/ 127000 w 174625"/>
              <a:gd name="connsiteY2" fmla="*/ 158115 h 553720"/>
              <a:gd name="connisteX3" fmla="*/ 95250 w 174625"/>
              <a:gd name="connsiteY3" fmla="*/ 237490 h 553720"/>
              <a:gd name="connisteX4" fmla="*/ 79375 w 174625"/>
              <a:gd name="connsiteY4" fmla="*/ 316230 h 553720"/>
              <a:gd name="connisteX5" fmla="*/ 47625 w 174625"/>
              <a:gd name="connsiteY5" fmla="*/ 395605 h 553720"/>
              <a:gd name="connisteX6" fmla="*/ 15875 w 174625"/>
              <a:gd name="connsiteY6" fmla="*/ 474980 h 553720"/>
              <a:gd name="connisteX7" fmla="*/ 0 w 174625"/>
              <a:gd name="connsiteY7" fmla="*/ 553720 h 553720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  <a:cxn ang="0">
                <a:pos x="connisteX5" y="connsiteY5"/>
              </a:cxn>
              <a:cxn ang="0">
                <a:pos x="connisteX6" y="connsiteY6"/>
              </a:cxn>
              <a:cxn ang="0">
                <a:pos x="connisteX7" y="connsiteY7"/>
              </a:cxn>
            </a:cxnLst>
            <a:rect l="l" t="t" r="r" b="b"/>
            <a:pathLst>
              <a:path w="174625" h="553720">
                <a:moveTo>
                  <a:pt x="174625" y="0"/>
                </a:moveTo>
                <a:cubicBezTo>
                  <a:pt x="168275" y="13970"/>
                  <a:pt x="152400" y="46990"/>
                  <a:pt x="142875" y="78740"/>
                </a:cubicBezTo>
                <a:cubicBezTo>
                  <a:pt x="133350" y="110490"/>
                  <a:pt x="136525" y="126365"/>
                  <a:pt x="127000" y="158115"/>
                </a:cubicBezTo>
                <a:cubicBezTo>
                  <a:pt x="117475" y="189865"/>
                  <a:pt x="104775" y="205740"/>
                  <a:pt x="95250" y="237490"/>
                </a:cubicBezTo>
                <a:cubicBezTo>
                  <a:pt x="85725" y="269240"/>
                  <a:pt x="88900" y="284480"/>
                  <a:pt x="79375" y="316230"/>
                </a:cubicBezTo>
                <a:cubicBezTo>
                  <a:pt x="69850" y="347980"/>
                  <a:pt x="60325" y="363855"/>
                  <a:pt x="47625" y="395605"/>
                </a:cubicBezTo>
                <a:cubicBezTo>
                  <a:pt x="34925" y="427355"/>
                  <a:pt x="25400" y="443230"/>
                  <a:pt x="15875" y="474980"/>
                </a:cubicBezTo>
                <a:cubicBezTo>
                  <a:pt x="6350" y="506730"/>
                  <a:pt x="2540" y="539750"/>
                  <a:pt x="0" y="553720"/>
                </a:cubicBezTo>
              </a:path>
            </a:pathLst>
          </a:custGeom>
          <a:noFill/>
          <a:ln w="762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grpSp>
        <p:nvGrpSpPr>
          <p:cNvPr id="11" name="组合 10"/>
          <p:cNvGrpSpPr/>
          <p:nvPr/>
        </p:nvGrpSpPr>
        <p:grpSpPr>
          <a:xfrm>
            <a:off x="1158240" y="203200"/>
            <a:ext cx="3263265" cy="1206500"/>
            <a:chOff x="1824" y="320"/>
            <a:chExt cx="5139" cy="1900"/>
          </a:xfrm>
        </p:grpSpPr>
        <p:sp>
          <p:nvSpPr>
            <p:cNvPr id="5" name="文本框 4"/>
            <p:cNvSpPr txBox="1"/>
            <p:nvPr/>
          </p:nvSpPr>
          <p:spPr>
            <a:xfrm>
              <a:off x="1824" y="320"/>
              <a:ext cx="2178" cy="919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txBody>
            <a:bodyPr wrap="square" rtlCol="0">
              <a:spAutoFit/>
            </a:bodyPr>
            <a:p>
              <a:r>
                <a:rPr lang="en-US" altLang="zh-CN" sz="3200" b="1"/>
                <a:t>  what</a:t>
              </a:r>
              <a:endParaRPr lang="en-US" altLang="zh-CN" sz="3200" b="1"/>
            </a:p>
          </p:txBody>
        </p:sp>
        <p:cxnSp>
          <p:nvCxnSpPr>
            <p:cNvPr id="8" name="直接箭头连接符 7"/>
            <p:cNvCxnSpPr/>
            <p:nvPr/>
          </p:nvCxnSpPr>
          <p:spPr>
            <a:xfrm flipH="1" flipV="1">
              <a:off x="4355" y="1182"/>
              <a:ext cx="2609" cy="1038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" name="组合 11"/>
          <p:cNvGrpSpPr/>
          <p:nvPr/>
        </p:nvGrpSpPr>
        <p:grpSpPr>
          <a:xfrm>
            <a:off x="7182485" y="1409700"/>
            <a:ext cx="3147060" cy="1314450"/>
            <a:chOff x="11311" y="2220"/>
            <a:chExt cx="4956" cy="2070"/>
          </a:xfrm>
        </p:grpSpPr>
        <p:sp>
          <p:nvSpPr>
            <p:cNvPr id="6" name="文本框 5"/>
            <p:cNvSpPr txBox="1"/>
            <p:nvPr/>
          </p:nvSpPr>
          <p:spPr>
            <a:xfrm>
              <a:off x="12599" y="2220"/>
              <a:ext cx="3668" cy="919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solidFill>
                <a:schemeClr val="accent4"/>
              </a:solidFill>
            </a:ln>
          </p:spPr>
          <p:txBody>
            <a:bodyPr wrap="square" rtlCol="0">
              <a:spAutoFit/>
            </a:bodyPr>
            <a:p>
              <a:r>
                <a:rPr lang="en-US" altLang="zh-CN" sz="3200" b="1"/>
                <a:t> ingredients</a:t>
              </a:r>
              <a:endParaRPr lang="en-US" altLang="zh-CN" sz="3200" b="1"/>
            </a:p>
          </p:txBody>
        </p:sp>
        <p:cxnSp>
          <p:nvCxnSpPr>
            <p:cNvPr id="9" name="直接箭头连接符 8"/>
            <p:cNvCxnSpPr/>
            <p:nvPr/>
          </p:nvCxnSpPr>
          <p:spPr>
            <a:xfrm flipV="1">
              <a:off x="11311" y="3092"/>
              <a:ext cx="1649" cy="1199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" name="组合 12"/>
          <p:cNvGrpSpPr/>
          <p:nvPr/>
        </p:nvGrpSpPr>
        <p:grpSpPr>
          <a:xfrm>
            <a:off x="7864475" y="3321050"/>
            <a:ext cx="3376295" cy="1272540"/>
            <a:chOff x="12385" y="5230"/>
            <a:chExt cx="5317" cy="2004"/>
          </a:xfrm>
        </p:grpSpPr>
        <p:sp>
          <p:nvSpPr>
            <p:cNvPr id="7" name="文本框 6"/>
            <p:cNvSpPr txBox="1"/>
            <p:nvPr/>
          </p:nvSpPr>
          <p:spPr>
            <a:xfrm>
              <a:off x="15524" y="5230"/>
              <a:ext cx="2178" cy="919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</p:spPr>
          <p:txBody>
            <a:bodyPr wrap="square" rtlCol="0">
              <a:spAutoFit/>
            </a:bodyPr>
            <a:p>
              <a:r>
                <a:rPr lang="en-US" altLang="zh-CN" sz="3200" b="1"/>
                <a:t>  how</a:t>
              </a:r>
              <a:endParaRPr lang="en-US" altLang="zh-CN" sz="3200" b="1"/>
            </a:p>
          </p:txBody>
        </p:sp>
        <p:cxnSp>
          <p:nvCxnSpPr>
            <p:cNvPr id="10" name="直接箭头连接符 9"/>
            <p:cNvCxnSpPr/>
            <p:nvPr/>
          </p:nvCxnSpPr>
          <p:spPr>
            <a:xfrm flipV="1">
              <a:off x="12385" y="6222"/>
              <a:ext cx="3040" cy="1013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655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655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655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2" dur="500"/>
                                        <p:tgtEl>
                                          <p:spTgt spid="655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7" dur="500"/>
                                        <p:tgtEl>
                                          <p:spTgt spid="655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2" dur="500"/>
                                        <p:tgtEl>
                                          <p:spTgt spid="655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7" dur="500"/>
                                        <p:tgtEl>
                                          <p:spTgt spid="655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2" dur="500"/>
                                        <p:tgtEl>
                                          <p:spTgt spid="655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541" grpId="0"/>
      <p:bldP spid="65542" grpId="0"/>
      <p:bldP spid="65543" grpId="0"/>
      <p:bldP spid="65544" grpId="0"/>
      <p:bldP spid="65545" grpId="0"/>
      <p:bldP spid="65546" grpId="0"/>
      <p:bldP spid="65547" grpId="0"/>
      <p:bldP spid="65548" grpId="0"/>
      <p:bldP spid="2" grpId="0" animBg="1"/>
      <p:bldP spid="3" grpId="0" animBg="1"/>
      <p:bldP spid="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8" name="图片 7" descr="ppt396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49860" y="635"/>
            <a:ext cx="11891645" cy="665988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925955" y="318770"/>
            <a:ext cx="9611995" cy="1325880"/>
          </a:xfrm>
        </p:spPr>
        <p:txBody>
          <a:bodyPr>
            <a:noAutofit/>
          </a:bodyPr>
          <a:p>
            <a:r>
              <a:rPr lang="en-US" altLang="zh-CN" b="1">
                <a:solidFill>
                  <a:srgbClr val="1102D0"/>
                </a:solidFill>
              </a:rPr>
              <a:t>So what's your favourite food? What are the ingredients and how to make them?</a:t>
            </a:r>
            <a:endParaRPr lang="en-US" altLang="zh-CN" b="1">
              <a:solidFill>
                <a:srgbClr val="1102D0"/>
              </a:solidFill>
            </a:endParaRPr>
          </a:p>
        </p:txBody>
      </p:sp>
      <p:pic>
        <p:nvPicPr>
          <p:cNvPr id="4" name="内容占位符 3" descr="t017d6d719e7a380d0b"/>
          <p:cNvPicPr>
            <a:picLocks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747010" y="1977390"/>
            <a:ext cx="2315845" cy="2834640"/>
          </a:xfrm>
          <a:prstGeom prst="rect">
            <a:avLst/>
          </a:prstGeom>
        </p:spPr>
      </p:pic>
      <p:pic>
        <p:nvPicPr>
          <p:cNvPr id="5" name="图片 4" descr="IMG_20181207_164939"/>
          <p:cNvPicPr>
            <a:picLocks noChangeAspect="1"/>
          </p:cNvPicPr>
          <p:nvPr/>
        </p:nvPicPr>
        <p:blipFill>
          <a:blip r:embed="rId3"/>
          <a:srcRect r="2146" b="10117"/>
          <a:stretch>
            <a:fillRect/>
          </a:stretch>
        </p:blipFill>
        <p:spPr>
          <a:xfrm>
            <a:off x="5754370" y="1870075"/>
            <a:ext cx="2605405" cy="2816225"/>
          </a:xfrm>
          <a:prstGeom prst="rect">
            <a:avLst/>
          </a:prstGeom>
        </p:spPr>
      </p:pic>
      <p:pic>
        <p:nvPicPr>
          <p:cNvPr id="7" name="图片 6" descr="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64650" y="1815465"/>
            <a:ext cx="2533015" cy="2996565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2747010" y="5139690"/>
            <a:ext cx="1703070" cy="156845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3200" b="1">
                <a:solidFill>
                  <a:srgbClr val="1102D0"/>
                </a:solidFill>
              </a:rPr>
              <a:t>Russian soup in Russia</a:t>
            </a:r>
            <a:endParaRPr lang="en-US" altLang="zh-CN" sz="3200" b="1">
              <a:solidFill>
                <a:srgbClr val="1102D0"/>
              </a:solidFill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5754370" y="5276850"/>
            <a:ext cx="2786380" cy="13836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800" b="1">
                <a:solidFill>
                  <a:srgbClr val="1102D0"/>
                </a:solidFill>
              </a:rPr>
              <a:t>Sandwiches that are popular around the world</a:t>
            </a:r>
            <a:endParaRPr lang="en-US" altLang="zh-CN" sz="2800" b="1">
              <a:solidFill>
                <a:srgbClr val="1102D0"/>
              </a:solidFill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9496425" y="5139055"/>
            <a:ext cx="2301240" cy="156845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400" b="1">
                <a:solidFill>
                  <a:srgbClr val="1102D0"/>
                </a:solidFill>
              </a:rPr>
              <a:t>Dumplings that Chinese people eat on Spring New Year's Eve </a:t>
            </a:r>
            <a:endParaRPr lang="en-US" altLang="zh-CN" sz="2400" b="1">
              <a:solidFill>
                <a:srgbClr val="1102D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4" name="图片 3" descr="ppt396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27940" y="20320"/>
            <a:ext cx="12122785" cy="674370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672080" y="365125"/>
            <a:ext cx="8681720" cy="1325880"/>
          </a:xfrm>
        </p:spPr>
        <p:txBody>
          <a:bodyPr/>
          <a:p>
            <a:r>
              <a:rPr lang="en-US" altLang="zh-CN" sz="4000" b="1">
                <a:solidFill>
                  <a:srgbClr val="1102D0"/>
                </a:solidFill>
              </a:rPr>
              <a:t>It's your time to have a recipe of your favorite food.</a:t>
            </a:r>
            <a:endParaRPr lang="en-US" altLang="zh-CN" sz="4000" b="1">
              <a:solidFill>
                <a:srgbClr val="1102D0"/>
              </a:solidFill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p>
            <a:pPr marL="0" indent="0" algn="l">
              <a:buNone/>
            </a:pPr>
            <a:r>
              <a:rPr lang="en-US" altLang="zh-CN">
                <a:solidFill>
                  <a:schemeClr val="accent4"/>
                </a:solidFill>
              </a:rPr>
              <a:t>   </a:t>
            </a:r>
            <a:r>
              <a:rPr lang="en-US" altLang="zh-CN">
                <a:solidFill>
                  <a:schemeClr val="accent4"/>
                </a:solidFill>
                <a:effectLst/>
              </a:rPr>
              <a:t>         </a:t>
            </a:r>
            <a:r>
              <a:rPr lang="en-US" altLang="zh-CN" sz="3200" b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some clues: </a:t>
            </a:r>
            <a:endParaRPr lang="en-US" altLang="zh-CN" sz="3200" b="1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marL="0" indent="0" algn="l">
              <a:buNone/>
            </a:pPr>
            <a:r>
              <a:rPr lang="en-US" altLang="zh-CN">
                <a:solidFill>
                  <a:schemeClr val="accent4"/>
                </a:solidFill>
              </a:rPr>
              <a:t>                      </a:t>
            </a:r>
            <a:r>
              <a:rPr lang="en-US" altLang="zh-CN" b="1">
                <a:solidFill>
                  <a:srgbClr val="1102D0"/>
                </a:solidFill>
              </a:rPr>
              <a:t>What's the food?</a:t>
            </a:r>
            <a:endParaRPr lang="en-US" altLang="zh-CN" b="1">
              <a:solidFill>
                <a:srgbClr val="1102D0"/>
              </a:solidFill>
            </a:endParaRPr>
          </a:p>
          <a:p>
            <a:pPr marL="0" indent="0" algn="l">
              <a:buNone/>
            </a:pPr>
            <a:r>
              <a:rPr lang="en-US" altLang="zh-CN" b="1">
                <a:solidFill>
                  <a:srgbClr val="1102D0"/>
                </a:solidFill>
              </a:rPr>
              <a:t>                      What are the ingredients?</a:t>
            </a:r>
            <a:endParaRPr lang="en-US" altLang="zh-CN" b="1">
              <a:solidFill>
                <a:srgbClr val="1102D0"/>
              </a:solidFill>
            </a:endParaRPr>
          </a:p>
          <a:p>
            <a:pPr marL="0" indent="0" algn="l">
              <a:buNone/>
            </a:pPr>
            <a:r>
              <a:rPr lang="en-US" altLang="zh-CN" b="1">
                <a:solidFill>
                  <a:srgbClr val="1102D0"/>
                </a:solidFill>
              </a:rPr>
              <a:t>                      How to make it?</a:t>
            </a:r>
            <a:endParaRPr lang="en-US" altLang="zh-CN" b="1">
              <a:solidFill>
                <a:srgbClr val="1102D0"/>
              </a:solidFill>
            </a:endParaRPr>
          </a:p>
          <a:p>
            <a:pPr marL="0" indent="0" algn="l">
              <a:buNone/>
            </a:pPr>
            <a:r>
              <a:rPr lang="en-US" altLang="zh-CN">
                <a:solidFill>
                  <a:schemeClr val="accent4"/>
                </a:solidFill>
              </a:rPr>
              <a:t>       </a:t>
            </a:r>
            <a:r>
              <a:rPr lang="en-US" altLang="zh-CN">
                <a:solidFill>
                  <a:schemeClr val="accent4"/>
                </a:solidFill>
                <a:effectLst/>
              </a:rPr>
              <a:t>      </a:t>
            </a:r>
            <a:r>
              <a:rPr lang="en-US" altLang="zh-CN" sz="3200" b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some useful expressions:  </a:t>
            </a:r>
            <a:endParaRPr lang="en-US" altLang="zh-CN" sz="3200" b="1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marL="0" indent="0" algn="l">
              <a:buNone/>
            </a:pPr>
            <a:r>
              <a:rPr lang="en-US" altLang="zh-CN">
                <a:solidFill>
                  <a:schemeClr val="accent4"/>
                </a:solidFill>
              </a:rPr>
              <a:t>                     </a:t>
            </a:r>
            <a:r>
              <a:rPr lang="zh-CN" altLang="en-US" b="1">
                <a:solidFill>
                  <a:srgbClr val="1102D0"/>
                </a:solidFill>
              </a:rPr>
              <a:t>肉馅   meat stuffing      饺皮jiaoziwrapper   </a:t>
            </a:r>
            <a:r>
              <a:rPr lang="zh-CN" altLang="en-US" b="1">
                <a:solidFill>
                  <a:srgbClr val="1102D0"/>
                </a:solidFill>
                <a:sym typeface="+mn-ea"/>
              </a:rPr>
              <a:t>调料  relish</a:t>
            </a:r>
            <a:endParaRPr lang="zh-CN" altLang="en-US" b="1">
              <a:solidFill>
                <a:srgbClr val="1102D0"/>
              </a:solidFill>
            </a:endParaRPr>
          </a:p>
          <a:p>
            <a:pPr marL="0" indent="0" algn="l">
              <a:buNone/>
            </a:pPr>
            <a:r>
              <a:rPr lang="zh-CN" altLang="en-US" b="1">
                <a:solidFill>
                  <a:srgbClr val="1102D0"/>
                </a:solidFill>
              </a:rPr>
              <a:t>                    </a:t>
            </a:r>
            <a:r>
              <a:rPr lang="zh-CN" altLang="en-US" b="1">
                <a:solidFill>
                  <a:srgbClr val="1102D0"/>
                </a:solidFill>
                <a:sym typeface="+mn-ea"/>
              </a:rPr>
              <a:t>沙拉酱 cream</a:t>
            </a:r>
            <a:r>
              <a:rPr lang="zh-CN" altLang="en-US" b="1">
                <a:solidFill>
                  <a:srgbClr val="1102D0"/>
                </a:solidFill>
              </a:rPr>
              <a:t>          蒸  steam       煮 boil     </a:t>
            </a:r>
            <a:r>
              <a:rPr lang="zh-CN" altLang="en-US" b="1">
                <a:solidFill>
                  <a:srgbClr val="1102D0"/>
                </a:solidFill>
                <a:sym typeface="+mn-ea"/>
              </a:rPr>
              <a:t>搅拌 stir</a:t>
            </a:r>
            <a:r>
              <a:rPr lang="zh-CN" altLang="en-US" b="1">
                <a:solidFill>
                  <a:srgbClr val="1102D0"/>
                </a:solidFill>
              </a:rPr>
              <a:t>    </a:t>
            </a:r>
            <a:endParaRPr lang="en-US" altLang="zh-CN" b="1">
              <a:solidFill>
                <a:srgbClr val="1102D0"/>
              </a:solidFill>
            </a:endParaRPr>
          </a:p>
          <a:p>
            <a:pPr marL="0" indent="0" algn="l">
              <a:buNone/>
            </a:pPr>
            <a:r>
              <a:rPr lang="en-US" altLang="zh-CN" b="1">
                <a:solidFill>
                  <a:srgbClr val="1102D0"/>
                </a:solidFill>
              </a:rPr>
              <a:t>                     </a:t>
            </a:r>
            <a:r>
              <a:rPr lang="zh-CN" altLang="en-US" b="1">
                <a:solidFill>
                  <a:srgbClr val="1102D0"/>
                </a:solidFill>
              </a:rPr>
              <a:t>把韭菜切成小段  </a:t>
            </a:r>
            <a:r>
              <a:rPr lang="en-US" altLang="zh-CN" b="1">
                <a:solidFill>
                  <a:srgbClr val="1102D0"/>
                </a:solidFill>
              </a:rPr>
              <a:t>cut the leeks into small pieces</a:t>
            </a:r>
            <a:endParaRPr lang="en-US" altLang="zh-CN" b="1">
              <a:solidFill>
                <a:srgbClr val="1102D0"/>
              </a:solidFill>
            </a:endParaRPr>
          </a:p>
        </p:txBody>
      </p:sp>
    </p:spTree>
  </p:cSld>
  <p:clrMapOvr>
    <a:masterClrMapping/>
  </p:clrMapOvr>
</p:sld>
</file>

<file path=ppt/tags/tag1.xml><?xml version="1.0" encoding="utf-8"?>
<p:tagLst xmlns:p="http://schemas.openxmlformats.org/presentationml/2006/main">
  <p:tag name="KSO_WM_UNIT_TABLE_BEAUTIFY" val="smartTable{82e1e7b0-f806-4e49-be6d-c614b6a40be4}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lang="en-US" altLang="zh-CN" sz="3200" b="1"/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2022</Words>
  <Application>WPS 演示</Application>
  <PresentationFormat>宽屏</PresentationFormat>
  <Paragraphs>144</Paragraphs>
  <Slides>12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25" baseType="lpstr">
      <vt:lpstr>Arial</vt:lpstr>
      <vt:lpstr>宋体</vt:lpstr>
      <vt:lpstr>Wingdings</vt:lpstr>
      <vt:lpstr>Arial Black</vt:lpstr>
      <vt:lpstr>黑体</vt:lpstr>
      <vt:lpstr>Times New Roman</vt:lpstr>
      <vt:lpstr>Arial Narrow</vt:lpstr>
      <vt:lpstr>仿宋</vt:lpstr>
      <vt:lpstr>Calibri Light</vt:lpstr>
      <vt:lpstr>Calibri</vt:lpstr>
      <vt:lpstr>微软雅黑</vt:lpstr>
      <vt:lpstr>Arial Unicode MS</vt:lpstr>
      <vt:lpstr>Office 主题</vt:lpstr>
      <vt:lpstr>U8 Writing </vt:lpstr>
      <vt:lpstr>PowerPoint 演示文稿</vt:lpstr>
      <vt:lpstr>PowerPoint 演示文稿</vt:lpstr>
      <vt:lpstr>PowerPoint 演示文稿</vt:lpstr>
      <vt:lpstr>Do you know the ingredients to make Yunnan Rice noodles? </vt:lpstr>
      <vt:lpstr>PowerPoint 演示文稿</vt:lpstr>
      <vt:lpstr>PowerPoint 演示文稿</vt:lpstr>
      <vt:lpstr>So what's your favourite food? What are the ingredients and how to make them?</vt:lpstr>
      <vt:lpstr>It's your time to have a recipe of your favorite food.</vt:lpstr>
      <vt:lpstr>PowerPoint 演示文稿</vt:lpstr>
      <vt:lpstr>PowerPoint 演示文稿</vt:lpstr>
      <vt:lpstr>Thanks for listening.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艾晖儿</cp:lastModifiedBy>
  <cp:revision>10</cp:revision>
  <dcterms:created xsi:type="dcterms:W3CDTF">2018-12-09T14:27:00Z</dcterms:created>
  <dcterms:modified xsi:type="dcterms:W3CDTF">2020-05-24T13:21:56Z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2052-11.1.0.9584</vt:lpwstr>
  </property>
</Properties>
</file>